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79" r:id="rId2"/>
    <p:sldId id="261" r:id="rId3"/>
    <p:sldId id="262" r:id="rId4"/>
    <p:sldId id="281" r:id="rId5"/>
    <p:sldId id="268" r:id="rId6"/>
    <p:sldId id="269" r:id="rId7"/>
    <p:sldId id="283" r:id="rId8"/>
    <p:sldId id="271" r:id="rId9"/>
    <p:sldId id="282" r:id="rId10"/>
    <p:sldId id="275" r:id="rId11"/>
    <p:sldId id="277" r:id="rId12"/>
    <p:sldId id="278" r:id="rId13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B980689-37DF-2FF3-FC0E-0233768A1F80}" name="이지혜B" initials="지이" userId="S::cozyhye@neungyule.com::c04a0040-3775-484f-848d-b6efd07179ef" providerId="AD"/>
  <p188:author id="{7639C0CB-8BC6-FFD4-43FC-CBF7009B45A7}" name="커티스" initials="CT" userId="S::cthompson@neungyule.com::544ab4df-5c9e-4f20-9e38-9a5f99f503f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C298"/>
    <a:srgbClr val="E4007F"/>
    <a:srgbClr val="ED9DAC"/>
    <a:srgbClr val="00B0EF"/>
    <a:srgbClr val="E18175"/>
    <a:srgbClr val="EB470C"/>
    <a:srgbClr val="823687"/>
    <a:srgbClr val="4CAF53"/>
    <a:srgbClr val="014593"/>
    <a:srgbClr val="3E77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0"/>
    <p:restoredTop sz="94691"/>
  </p:normalViewPr>
  <p:slideViewPr>
    <p:cSldViewPr snapToGrid="0">
      <p:cViewPr varScale="1">
        <p:scale>
          <a:sx n="101" d="100"/>
          <a:sy n="101" d="100"/>
        </p:scale>
        <p:origin x="912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564DB1-92F6-4BB3-B1AF-F6F851D72176}" type="datetimeFigureOut">
              <a:rPr lang="ko-KR" altLang="en-US" smtClean="0"/>
              <a:t>2025-12-05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BEEEC-EE4F-4C24-89B9-BFD7DBC1787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972961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2BEEEC-EE4F-4C24-89B9-BFD7DBC17875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5862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4794FB1-373B-28A0-98D7-D34BAD73BF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03333" y="69767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A9BB7D57-C808-C102-12E1-1A1F33716D13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그림 3">
            <a:extLst>
              <a:ext uri="{FF2B5EF4-FFF2-40B4-BE49-F238E27FC236}">
                <a16:creationId xmlns:a16="http://schemas.microsoft.com/office/drawing/2014/main" id="{D0A8333D-5404-4674-9A74-C63E7D5ED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453" y="651600"/>
            <a:ext cx="2032000" cy="4699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F634B96-06E2-8E68-6C9C-B5C31366B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436850" y="651600"/>
            <a:ext cx="1752094" cy="4699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A19A4AE9-B5AC-701C-F4B6-04811F2AF4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099" y="651600"/>
            <a:ext cx="1854200" cy="4699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9003C44-C867-425A-997F-8492AEC2EC74}"/>
              </a:ext>
            </a:extLst>
          </p:cNvPr>
          <p:cNvSpPr txBox="1"/>
          <p:nvPr/>
        </p:nvSpPr>
        <p:spPr>
          <a:xfrm>
            <a:off x="1595185" y="697673"/>
            <a:ext cx="331372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ore-KR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Middle school </a:t>
            </a:r>
            <a:r>
              <a:rPr lang="en-US" altLang="ko-Kore-KR" b="1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English 2</a:t>
            </a:r>
            <a:endParaRPr lang="en-US" altLang="ko-Kore-KR" dirty="0">
              <a:effectLst/>
              <a:latin typeface="나눔고딕" panose="020D0604000000000000" pitchFamily="50" charset="-127"/>
              <a:ea typeface="나눔고딕" panose="020D0604000000000000" pitchFamily="50" charset="-127"/>
              <a:cs typeface="Calibri" panose="020F0502020204030204" pitchFamily="34" charset="0"/>
            </a:endParaRPr>
          </a:p>
        </p:txBody>
      </p:sp>
      <p:sp>
        <p:nvSpPr>
          <p:cNvPr id="3" name="제목 1">
            <a:extLst>
              <a:ext uri="{FF2B5EF4-FFF2-40B4-BE49-F238E27FC236}">
                <a16:creationId xmlns:a16="http://schemas.microsoft.com/office/drawing/2014/main" id="{73443D23-ED14-3701-321A-1C28F0214A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6445" y="2232001"/>
            <a:ext cx="10039109" cy="2593111"/>
          </a:xfrm>
        </p:spPr>
        <p:txBody>
          <a:bodyPr>
            <a:normAutofit/>
          </a:bodyPr>
          <a:lstStyle/>
          <a:p>
            <a:r>
              <a:rPr lang="en-US" altLang="ko-KR" b="1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3 </a:t>
            </a:r>
            <a:b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  <a:t>Happy School Days</a:t>
            </a:r>
            <a:endParaRPr lang="ko-KR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7468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그림 13">
            <a:extLst>
              <a:ext uri="{FF2B5EF4-FFF2-40B4-BE49-F238E27FC236}">
                <a16:creationId xmlns:a16="http://schemas.microsoft.com/office/drawing/2014/main" id="{39BE69E3-4121-51AC-DB64-449AA0515F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EE2197A9-22F0-A0F1-797E-1B0A950BF6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592963" y="820837"/>
            <a:ext cx="1446797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62012" y="874135"/>
            <a:ext cx="1777749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교과서 예문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217368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433268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5" name="텍스트 개체 틀 27">
            <a:extLst>
              <a:ext uri="{FF2B5EF4-FFF2-40B4-BE49-F238E27FC236}">
                <a16:creationId xmlns:a16="http://schemas.microsoft.com/office/drawing/2014/main" id="{6D250B7A-1E79-4974-B29F-32F8A666AEFA}"/>
              </a:ext>
            </a:extLst>
          </p:cNvPr>
          <p:cNvSpPr txBox="1">
            <a:spLocks/>
          </p:cNvSpPr>
          <p:nvPr/>
        </p:nvSpPr>
        <p:spPr>
          <a:xfrm>
            <a:off x="1819540" y="3099378"/>
            <a:ext cx="963998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나눔고딕" panose="020D0604000000000000"/>
              </a:rPr>
              <a:t>학교 시설에 대한 질문이 있으면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ea typeface="나눔고딕" panose="020D0604000000000000"/>
              </a:rPr>
              <a:t>, </a:t>
            </a:r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나눔고딕" panose="020D0604000000000000"/>
              </a:rPr>
              <a:t>편하게 저에게 물어보세요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ea typeface="나눔고딕" panose="020D0604000000000000"/>
              </a:rPr>
              <a:t>! </a:t>
            </a:r>
            <a:endParaRPr lang="ko-KR" altLang="ko-KR" sz="2800" dirty="0">
              <a:solidFill>
                <a:schemeClr val="tx1">
                  <a:lumMod val="65000"/>
                  <a:lumOff val="35000"/>
                </a:schemeClr>
              </a:solidFill>
              <a:ea typeface="나눔고딕" panose="020D0604000000000000"/>
            </a:endParaRPr>
          </a:p>
        </p:txBody>
      </p:sp>
      <p:sp>
        <p:nvSpPr>
          <p:cNvPr id="28" name="텍스트 개체 틀 27">
            <a:extLst>
              <a:ext uri="{FF2B5EF4-FFF2-40B4-BE49-F238E27FC236}">
                <a16:creationId xmlns:a16="http://schemas.microsoft.com/office/drawing/2014/main" id="{D6799BB2-09CD-474D-A7F6-451915D25767}"/>
              </a:ext>
            </a:extLst>
          </p:cNvPr>
          <p:cNvSpPr txBox="1">
            <a:spLocks/>
          </p:cNvSpPr>
          <p:nvPr/>
        </p:nvSpPr>
        <p:spPr>
          <a:xfrm>
            <a:off x="1819541" y="2026015"/>
            <a:ext cx="8810360" cy="707886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en-US" altLang="ko-KR" sz="3200" b="1" kern="100" dirty="0">
                <a:solidFill>
                  <a:srgbClr val="FF0000"/>
                </a:solidFill>
                <a:ea typeface="굴림"/>
                <a:cs typeface="Arial" pitchFamily="34" charset="0"/>
              </a:rPr>
              <a:t>If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굴림"/>
                <a:cs typeface="Calibri" panose="020F0502020204030204" pitchFamily="34" charset="0"/>
              </a:rPr>
              <a:t>you have a question about the school facilities, feel free to ask me!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나눔고딕" panose="020D0604000000000000"/>
              <a:cs typeface="Calibri" panose="020F0502020204030204" pitchFamily="34" charset="0"/>
            </a:endParaRPr>
          </a:p>
        </p:txBody>
      </p:sp>
      <p:sp>
        <p:nvSpPr>
          <p:cNvPr id="30" name="텍스트 개체 틀 27">
            <a:extLst>
              <a:ext uri="{FF2B5EF4-FFF2-40B4-BE49-F238E27FC236}">
                <a16:creationId xmlns:a16="http://schemas.microsoft.com/office/drawing/2014/main" id="{373A531D-ADBD-4D68-B1A9-54374EFF00A7}"/>
              </a:ext>
            </a:extLst>
          </p:cNvPr>
          <p:cNvSpPr txBox="1">
            <a:spLocks/>
          </p:cNvSpPr>
          <p:nvPr/>
        </p:nvSpPr>
        <p:spPr>
          <a:xfrm>
            <a:off x="1819540" y="5264946"/>
            <a:ext cx="8987231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학교 주변에서 이 영웅들을 뵙는다면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, </a:t>
            </a:r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그분들께 그들의 노고에 대해 감사드리는 게 어떨까요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16" name="텍스트 개체 틀 27">
            <a:extLst>
              <a:ext uri="{FF2B5EF4-FFF2-40B4-BE49-F238E27FC236}">
                <a16:creationId xmlns:a16="http://schemas.microsoft.com/office/drawing/2014/main" id="{BE8431FA-C5E0-4AE4-BC00-E031F097D332}"/>
              </a:ext>
            </a:extLst>
          </p:cNvPr>
          <p:cNvSpPr txBox="1">
            <a:spLocks/>
          </p:cNvSpPr>
          <p:nvPr/>
        </p:nvSpPr>
        <p:spPr>
          <a:xfrm>
            <a:off x="1819540" y="4212741"/>
            <a:ext cx="8810360" cy="707886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en-US" altLang="ko-KR" sz="3200" b="1" kern="100" dirty="0">
                <a:solidFill>
                  <a:srgbClr val="FF0000"/>
                </a:solidFill>
                <a:ea typeface="굴림"/>
                <a:cs typeface="Arial" pitchFamily="34" charset="0"/>
              </a:rPr>
              <a:t>If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굴림"/>
                <a:cs typeface="Calibri" panose="020F0502020204030204" pitchFamily="34" charset="0"/>
              </a:rPr>
              <a:t>you see these heroes around school, why don’t you thank them for their hard work?</a:t>
            </a:r>
          </a:p>
        </p:txBody>
      </p:sp>
    </p:spTree>
    <p:extLst>
      <p:ext uri="{BB962C8B-B14F-4D97-AF65-F5344CB8AC3E}">
        <p14:creationId xmlns:p14="http://schemas.microsoft.com/office/powerpoint/2010/main" val="3712405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그림 13">
            <a:extLst>
              <a:ext uri="{FF2B5EF4-FFF2-40B4-BE49-F238E27FC236}">
                <a16:creationId xmlns:a16="http://schemas.microsoft.com/office/drawing/2014/main" id="{39BE69E3-4121-51AC-DB64-449AA0515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EE2197A9-22F0-A0F1-797E-1B0A950BF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3" y="820837"/>
            <a:ext cx="1446797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62012" y="874135"/>
            <a:ext cx="1777749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추가 예문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62012" y="1770483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62012" y="3491170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80E88E2E-B05A-4089-86AC-644921DECFB7}"/>
              </a:ext>
            </a:extLst>
          </p:cNvPr>
          <p:cNvSpPr/>
          <p:nvPr/>
        </p:nvSpPr>
        <p:spPr>
          <a:xfrm>
            <a:off x="1262012" y="5180982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텍스트 개체 틀 27">
            <a:extLst>
              <a:ext uri="{FF2B5EF4-FFF2-40B4-BE49-F238E27FC236}">
                <a16:creationId xmlns:a16="http://schemas.microsoft.com/office/drawing/2014/main" id="{B51CB551-67A3-49FE-98D2-0FAC3AE0CE62}"/>
              </a:ext>
            </a:extLst>
          </p:cNvPr>
          <p:cNvSpPr txBox="1">
            <a:spLocks/>
          </p:cNvSpPr>
          <p:nvPr/>
        </p:nvSpPr>
        <p:spPr>
          <a:xfrm>
            <a:off x="1755652" y="3435178"/>
            <a:ext cx="8135232" cy="798969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If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you sleep in, you will be late.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5" name="텍스트 개체 틀 27">
            <a:extLst>
              <a:ext uri="{FF2B5EF4-FFF2-40B4-BE49-F238E27FC236}">
                <a16:creationId xmlns:a16="http://schemas.microsoft.com/office/drawing/2014/main" id="{A8E1290A-1A30-45A4-945D-0E8755F46C84}"/>
              </a:ext>
            </a:extLst>
          </p:cNvPr>
          <p:cNvSpPr txBox="1">
            <a:spLocks/>
          </p:cNvSpPr>
          <p:nvPr/>
        </p:nvSpPr>
        <p:spPr>
          <a:xfrm>
            <a:off x="1783558" y="5186136"/>
            <a:ext cx="9468022" cy="70788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8" name="텍스트 개체 틀 27">
            <a:extLst>
              <a:ext uri="{FF2B5EF4-FFF2-40B4-BE49-F238E27FC236}">
                <a16:creationId xmlns:a16="http://schemas.microsoft.com/office/drawing/2014/main" id="{80CB41C0-D9EE-4480-9CA9-F16303A44A59}"/>
              </a:ext>
            </a:extLst>
          </p:cNvPr>
          <p:cNvSpPr txBox="1">
            <a:spLocks/>
          </p:cNvSpPr>
          <p:nvPr/>
        </p:nvSpPr>
        <p:spPr>
          <a:xfrm>
            <a:off x="1783557" y="5753768"/>
            <a:ext cx="7920061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만약 눈이 오면 눈사람을 만들 수 있다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.</a:t>
            </a:r>
          </a:p>
        </p:txBody>
      </p:sp>
      <p:sp>
        <p:nvSpPr>
          <p:cNvPr id="30" name="텍스트 개체 틀 27">
            <a:extLst>
              <a:ext uri="{FF2B5EF4-FFF2-40B4-BE49-F238E27FC236}">
                <a16:creationId xmlns:a16="http://schemas.microsoft.com/office/drawing/2014/main" id="{45377C15-15A5-4AE1-BA69-411528E2EB3A}"/>
              </a:ext>
            </a:extLst>
          </p:cNvPr>
          <p:cNvSpPr txBox="1">
            <a:spLocks/>
          </p:cNvSpPr>
          <p:nvPr/>
        </p:nvSpPr>
        <p:spPr>
          <a:xfrm>
            <a:off x="1783558" y="1699189"/>
            <a:ext cx="8135232" cy="88735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If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she studies, she will get good grades.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31" name="텍스트 개체 틀 27">
            <a:extLst>
              <a:ext uri="{FF2B5EF4-FFF2-40B4-BE49-F238E27FC236}">
                <a16:creationId xmlns:a16="http://schemas.microsoft.com/office/drawing/2014/main" id="{3F588479-7568-4BF0-8C3D-B21A71E263F8}"/>
              </a:ext>
            </a:extLst>
          </p:cNvPr>
          <p:cNvSpPr txBox="1">
            <a:spLocks/>
          </p:cNvSpPr>
          <p:nvPr/>
        </p:nvSpPr>
        <p:spPr>
          <a:xfrm>
            <a:off x="1783558" y="4135243"/>
            <a:ext cx="7920061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만약 네가 늦잠을 자면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 </a:t>
            </a:r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늦을 것이다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.</a:t>
            </a:r>
            <a:endParaRPr lang="ko-KR" altLang="ko-KR" sz="2800" dirty="0">
              <a:solidFill>
                <a:schemeClr val="tx1">
                  <a:lumMod val="65000"/>
                  <a:lumOff val="35000"/>
                </a:schemeClr>
              </a:solidFill>
              <a:latin typeface="나눔고딕" pitchFamily="2" charset="-127"/>
              <a:ea typeface="나눔고딕" pitchFamily="2" charset="-127"/>
            </a:endParaRPr>
          </a:p>
        </p:txBody>
      </p:sp>
      <p:sp>
        <p:nvSpPr>
          <p:cNvPr id="32" name="텍스트 개체 틀 27">
            <a:extLst>
              <a:ext uri="{FF2B5EF4-FFF2-40B4-BE49-F238E27FC236}">
                <a16:creationId xmlns:a16="http://schemas.microsoft.com/office/drawing/2014/main" id="{0D9238B8-2E06-4527-A407-43979D56A801}"/>
              </a:ext>
            </a:extLst>
          </p:cNvPr>
          <p:cNvSpPr txBox="1">
            <a:spLocks/>
          </p:cNvSpPr>
          <p:nvPr/>
        </p:nvSpPr>
        <p:spPr>
          <a:xfrm>
            <a:off x="1812244" y="2366239"/>
            <a:ext cx="8379505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만약 그녀가 공부하면 그녀는 </a:t>
            </a:r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좋은 성적을 받을 것이다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.</a:t>
            </a:r>
            <a:endParaRPr lang="ko-KR" altLang="ko-KR" sz="2800" dirty="0">
              <a:solidFill>
                <a:schemeClr val="tx1">
                  <a:lumMod val="65000"/>
                  <a:lumOff val="35000"/>
                </a:schemeClr>
              </a:solidFill>
              <a:latin typeface="나눔고딕" pitchFamily="2" charset="-127"/>
              <a:ea typeface="나눔고딕" pitchFamily="2" charset="-127"/>
            </a:endParaRPr>
          </a:p>
        </p:txBody>
      </p:sp>
      <p:sp>
        <p:nvSpPr>
          <p:cNvPr id="3" name="텍스트 개체 틀 27">
            <a:extLst>
              <a:ext uri="{FF2B5EF4-FFF2-40B4-BE49-F238E27FC236}">
                <a16:creationId xmlns:a16="http://schemas.microsoft.com/office/drawing/2014/main" id="{B9298B9E-A3FB-3E24-032C-6CF60079DF2F}"/>
              </a:ext>
            </a:extLst>
          </p:cNvPr>
          <p:cNvSpPr txBox="1">
            <a:spLocks/>
          </p:cNvSpPr>
          <p:nvPr/>
        </p:nvSpPr>
        <p:spPr>
          <a:xfrm>
            <a:off x="1783558" y="5082780"/>
            <a:ext cx="8135232" cy="798969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If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it snows, we can make a snowman.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8467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1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782264" y="783660"/>
            <a:ext cx="6963098" cy="589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ko-KR" altLang="en-US" sz="2400" b="1" dirty="0">
                <a:ea typeface="나눔고딕" panose="020D0604000000000000"/>
              </a:rPr>
              <a:t>다음을 알맞게 연결하여 문장을 완성해 봅시다</a:t>
            </a:r>
            <a:r>
              <a:rPr lang="en-US" altLang="ko-KR" sz="2400" b="1" dirty="0">
                <a:ea typeface="나눔고딕" panose="020D0604000000000000"/>
              </a:rPr>
              <a:t>.</a:t>
            </a:r>
            <a:endParaRPr lang="ko-KR" altLang="ko-KR" sz="2400" b="1" dirty="0">
              <a:ea typeface="나눔고딕" panose="020D0604000000000000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39BE69E3-4121-51AC-DB64-449AA0515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EE2197A9-22F0-A0F1-797E-1B0A950BF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5" y="820837"/>
            <a:ext cx="1143000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62013" y="874135"/>
            <a:ext cx="1473952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연습 문제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2020796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62013" y="3817322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7B32F345-83FC-4550-9ED3-A6C0D33AE1CB}"/>
              </a:ext>
            </a:extLst>
          </p:cNvPr>
          <p:cNvSpPr/>
          <p:nvPr/>
        </p:nvSpPr>
        <p:spPr>
          <a:xfrm>
            <a:off x="1262013" y="5472570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2" name="텍스트 개체 틀 27">
            <a:extLst>
              <a:ext uri="{FF2B5EF4-FFF2-40B4-BE49-F238E27FC236}">
                <a16:creationId xmlns:a16="http://schemas.microsoft.com/office/drawing/2014/main" id="{0E707D05-8338-422A-B2B9-131B66A24CB0}"/>
              </a:ext>
            </a:extLst>
          </p:cNvPr>
          <p:cNvSpPr txBox="1">
            <a:spLocks/>
          </p:cNvSpPr>
          <p:nvPr/>
        </p:nvSpPr>
        <p:spPr>
          <a:xfrm>
            <a:off x="6995733" y="5343384"/>
            <a:ext cx="4234126" cy="636315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굴림"/>
                <a:cs typeface="Calibri" panose="020F0502020204030204" pitchFamily="34" charset="0"/>
              </a:rPr>
              <a:t>I will answer it.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굴림"/>
              <a:cs typeface="Calibri" panose="020F0502020204030204" pitchFamily="34" charset="0"/>
            </a:endParaRPr>
          </a:p>
        </p:txBody>
      </p:sp>
      <p:sp>
        <p:nvSpPr>
          <p:cNvPr id="24" name="텍스트 개체 틀 27">
            <a:extLst>
              <a:ext uri="{FF2B5EF4-FFF2-40B4-BE49-F238E27FC236}">
                <a16:creationId xmlns:a16="http://schemas.microsoft.com/office/drawing/2014/main" id="{8010E73C-F588-4209-8A34-B5714158F3D6}"/>
              </a:ext>
            </a:extLst>
          </p:cNvPr>
          <p:cNvSpPr txBox="1">
            <a:spLocks/>
          </p:cNvSpPr>
          <p:nvPr/>
        </p:nvSpPr>
        <p:spPr>
          <a:xfrm>
            <a:off x="1803940" y="3758044"/>
            <a:ext cx="3518687" cy="1085111"/>
          </a:xfrm>
          <a:prstGeom prst="rect">
            <a:avLst/>
          </a:prstGeom>
        </p:spPr>
        <p:txBody>
          <a:bodyPr/>
          <a:lstStyle/>
          <a:p>
            <a:pPr marL="625475" lvl="0" indent="-625475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굴림"/>
                <a:cs typeface="Calibri" panose="020F0502020204030204" pitchFamily="34" charset="0"/>
              </a:rPr>
              <a:t>If she wears a coat, 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굴림"/>
              <a:cs typeface="Calibri" panose="020F0502020204030204" pitchFamily="34" charset="0"/>
            </a:endParaRPr>
          </a:p>
        </p:txBody>
      </p:sp>
      <p:sp>
        <p:nvSpPr>
          <p:cNvPr id="27" name="텍스트 개체 틀 27">
            <a:extLst>
              <a:ext uri="{FF2B5EF4-FFF2-40B4-BE49-F238E27FC236}">
                <a16:creationId xmlns:a16="http://schemas.microsoft.com/office/drawing/2014/main" id="{75EBC218-AE93-46F0-9E85-31839AF7B3B5}"/>
              </a:ext>
            </a:extLst>
          </p:cNvPr>
          <p:cNvSpPr txBox="1">
            <a:spLocks/>
          </p:cNvSpPr>
          <p:nvPr/>
        </p:nvSpPr>
        <p:spPr>
          <a:xfrm>
            <a:off x="1793590" y="5366476"/>
            <a:ext cx="4683898" cy="627958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굴림"/>
                <a:cs typeface="Calibri" panose="020F0502020204030204" pitchFamily="34" charset="0"/>
              </a:rPr>
              <a:t>If you eat too much, </a:t>
            </a:r>
          </a:p>
        </p:txBody>
      </p:sp>
      <p:sp>
        <p:nvSpPr>
          <p:cNvPr id="3" name="타원 2">
            <a:extLst>
              <a:ext uri="{FF2B5EF4-FFF2-40B4-BE49-F238E27FC236}">
                <a16:creationId xmlns:a16="http://schemas.microsoft.com/office/drawing/2014/main" id="{DD2FA7AE-0F14-60C7-C0C6-0491A5B73E00}"/>
              </a:ext>
            </a:extLst>
          </p:cNvPr>
          <p:cNvSpPr/>
          <p:nvPr/>
        </p:nvSpPr>
        <p:spPr>
          <a:xfrm>
            <a:off x="6415577" y="1933793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a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타원 3">
            <a:extLst>
              <a:ext uri="{FF2B5EF4-FFF2-40B4-BE49-F238E27FC236}">
                <a16:creationId xmlns:a16="http://schemas.microsoft.com/office/drawing/2014/main" id="{45F96F66-9A25-D915-F0BA-099CEB5FA841}"/>
              </a:ext>
            </a:extLst>
          </p:cNvPr>
          <p:cNvSpPr/>
          <p:nvPr/>
        </p:nvSpPr>
        <p:spPr>
          <a:xfrm>
            <a:off x="6424045" y="3730319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b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타원 4">
            <a:extLst>
              <a:ext uri="{FF2B5EF4-FFF2-40B4-BE49-F238E27FC236}">
                <a16:creationId xmlns:a16="http://schemas.microsoft.com/office/drawing/2014/main" id="{0468B09D-0AB4-8F1A-6F91-051476014DEE}"/>
              </a:ext>
            </a:extLst>
          </p:cNvPr>
          <p:cNvSpPr/>
          <p:nvPr/>
        </p:nvSpPr>
        <p:spPr>
          <a:xfrm>
            <a:off x="6424045" y="5385567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c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텍스트 개체 틀 27">
            <a:extLst>
              <a:ext uri="{FF2B5EF4-FFF2-40B4-BE49-F238E27FC236}">
                <a16:creationId xmlns:a16="http://schemas.microsoft.com/office/drawing/2014/main" id="{319C726F-BBD4-F8A6-0791-FD6B4929D090}"/>
              </a:ext>
            </a:extLst>
          </p:cNvPr>
          <p:cNvSpPr txBox="1">
            <a:spLocks/>
          </p:cNvSpPr>
          <p:nvPr/>
        </p:nvSpPr>
        <p:spPr>
          <a:xfrm>
            <a:off x="1768253" y="1933793"/>
            <a:ext cx="3178334" cy="67103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굴림"/>
                <a:cs typeface="Calibri" panose="020F0502020204030204" pitchFamily="34" charset="0"/>
              </a:rPr>
              <a:t>If the phone rings, 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굴림"/>
              <a:cs typeface="Calibri" panose="020F0502020204030204" pitchFamily="34" charset="0"/>
            </a:endParaRPr>
          </a:p>
        </p:txBody>
      </p:sp>
      <p:sp>
        <p:nvSpPr>
          <p:cNvPr id="8" name="텍스트 개체 틀 27">
            <a:extLst>
              <a:ext uri="{FF2B5EF4-FFF2-40B4-BE49-F238E27FC236}">
                <a16:creationId xmlns:a16="http://schemas.microsoft.com/office/drawing/2014/main" id="{C194B815-EA7B-24AC-0C5E-3A35920B1496}"/>
              </a:ext>
            </a:extLst>
          </p:cNvPr>
          <p:cNvSpPr txBox="1">
            <a:spLocks/>
          </p:cNvSpPr>
          <p:nvPr/>
        </p:nvSpPr>
        <p:spPr>
          <a:xfrm>
            <a:off x="6995733" y="1875213"/>
            <a:ext cx="4901411" cy="67103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you will feel sick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굴림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0" name="텍스트 개체 틀 27">
            <a:extLst>
              <a:ext uri="{FF2B5EF4-FFF2-40B4-BE49-F238E27FC236}">
                <a16:creationId xmlns:a16="http://schemas.microsoft.com/office/drawing/2014/main" id="{849B331E-DC22-621F-E17B-B87EE7E5892C}"/>
              </a:ext>
            </a:extLst>
          </p:cNvPr>
          <p:cNvSpPr txBox="1">
            <a:spLocks/>
          </p:cNvSpPr>
          <p:nvPr/>
        </p:nvSpPr>
        <p:spPr>
          <a:xfrm>
            <a:off x="7005944" y="3672733"/>
            <a:ext cx="3502738" cy="1085111"/>
          </a:xfrm>
          <a:prstGeom prst="rect">
            <a:avLst/>
          </a:prstGeom>
        </p:spPr>
        <p:txBody>
          <a:bodyPr/>
          <a:lstStyle/>
          <a:p>
            <a:pPr marL="625475" lvl="0" indent="-625475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굴림"/>
                <a:cs typeface="Calibri" panose="020F0502020204030204" pitchFamily="34" charset="0"/>
              </a:rPr>
              <a:t>she won’t feel cold.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굴림"/>
              <a:cs typeface="Calibri" panose="020F0502020204030204" pitchFamily="34" charset="0"/>
            </a:endParaRPr>
          </a:p>
        </p:txBody>
      </p:sp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578DB0F3-B066-4A75-C7A6-19D2D0771435}"/>
              </a:ext>
            </a:extLst>
          </p:cNvPr>
          <p:cNvCxnSpPr>
            <a:cxnSpLocks/>
          </p:cNvCxnSpPr>
          <p:nvPr/>
        </p:nvCxnSpPr>
        <p:spPr>
          <a:xfrm>
            <a:off x="4955055" y="2282505"/>
            <a:ext cx="1460522" cy="333706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F16E677D-D59B-6CDD-8988-E5AEFDA96820}"/>
              </a:ext>
            </a:extLst>
          </p:cNvPr>
          <p:cNvCxnSpPr>
            <a:cxnSpLocks/>
          </p:cNvCxnSpPr>
          <p:nvPr/>
        </p:nvCxnSpPr>
        <p:spPr>
          <a:xfrm>
            <a:off x="5099901" y="4061978"/>
            <a:ext cx="131567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>
            <a:extLst>
              <a:ext uri="{FF2B5EF4-FFF2-40B4-BE49-F238E27FC236}">
                <a16:creationId xmlns:a16="http://schemas.microsoft.com/office/drawing/2014/main" id="{19C64B15-E36A-2708-3858-42642CFAC0E2}"/>
              </a:ext>
            </a:extLst>
          </p:cNvPr>
          <p:cNvCxnSpPr>
            <a:cxnSpLocks/>
          </p:cNvCxnSpPr>
          <p:nvPr/>
        </p:nvCxnSpPr>
        <p:spPr>
          <a:xfrm flipV="1">
            <a:off x="5288946" y="2167793"/>
            <a:ext cx="1092950" cy="345177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3777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4794FB1-373B-28A0-98D7-D34BAD73BF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03333" y="69767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3351698" y="2494275"/>
            <a:ext cx="8478350" cy="76944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4400" b="1" dirty="0">
                <a:effectLst/>
                <a:latin typeface="나눔고딕" pitchFamily="2" charset="-127"/>
                <a:ea typeface="나눔고딕" pitchFamily="2" charset="-127"/>
              </a:rPr>
              <a:t>명사</a:t>
            </a:r>
            <a:r>
              <a:rPr lang="en-US" altLang="ko-KR" sz="4400" b="1" dirty="0">
                <a:effectLst/>
                <a:latin typeface="나눔고딕" pitchFamily="2" charset="-127"/>
                <a:ea typeface="나눔고딕" pitchFamily="2" charset="-127"/>
              </a:rPr>
              <a:t>(</a:t>
            </a:r>
            <a:r>
              <a:rPr lang="ko-KR" altLang="en-US" sz="4400" b="1" dirty="0">
                <a:effectLst/>
                <a:latin typeface="나눔고딕" pitchFamily="2" charset="-127"/>
                <a:ea typeface="나눔고딕" pitchFamily="2" charset="-127"/>
              </a:rPr>
              <a:t>구</a:t>
            </a:r>
            <a:r>
              <a:rPr lang="en-US" altLang="ko-KR" sz="4400" b="1" dirty="0">
                <a:effectLst/>
                <a:latin typeface="나눔고딕" pitchFamily="2" charset="-127"/>
                <a:ea typeface="나눔고딕" pitchFamily="2" charset="-127"/>
              </a:rPr>
              <a:t>)</a:t>
            </a:r>
            <a:r>
              <a:rPr lang="ko-KR" altLang="en-US" sz="4400" b="1" dirty="0">
                <a:effectLst/>
                <a:latin typeface="나눔고딕" pitchFamily="2" charset="-127"/>
                <a:ea typeface="나눔고딕" pitchFamily="2" charset="-127"/>
              </a:rPr>
              <a:t>를 꾸며주는 </a:t>
            </a:r>
            <a:r>
              <a:rPr lang="en-US" altLang="ko-KR" sz="4400" b="1" dirty="0">
                <a:effectLst/>
                <a:latin typeface="나눔고딕" pitchFamily="2" charset="-127"/>
                <a:ea typeface="나눔고딕" pitchFamily="2" charset="-127"/>
              </a:rPr>
              <a:t>to</a:t>
            </a:r>
            <a:r>
              <a:rPr lang="ko-KR" altLang="en-US" sz="4400" b="1" dirty="0">
                <a:effectLst/>
                <a:latin typeface="나눔고딕" pitchFamily="2" charset="-127"/>
                <a:ea typeface="나눔고딕" pitchFamily="2" charset="-127"/>
              </a:rPr>
              <a:t>부정사</a:t>
            </a:r>
            <a:endParaRPr lang="en-US" altLang="ko-Kore-KR" sz="4400" b="1" dirty="0">
              <a:effectLst/>
              <a:latin typeface="나눔고딕" pitchFamily="2" charset="-127"/>
              <a:ea typeface="나눔고딕" pitchFamily="2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A9BB7D57-C808-C102-12E1-1A1F33716D13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그림 3">
            <a:extLst>
              <a:ext uri="{FF2B5EF4-FFF2-40B4-BE49-F238E27FC236}">
                <a16:creationId xmlns:a16="http://schemas.microsoft.com/office/drawing/2014/main" id="{D0A8333D-5404-4674-9A74-C63E7D5ED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453" y="651600"/>
            <a:ext cx="2032000" cy="4699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F634B96-06E2-8E68-6C9C-B5C31366B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436854" y="651600"/>
            <a:ext cx="1752094" cy="4699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A19A4AE9-B5AC-701C-F4B6-04811F2AF4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099" y="651600"/>
            <a:ext cx="1854200" cy="4699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A758A23-DF77-D61F-F86D-99E1B1860FC8}"/>
              </a:ext>
            </a:extLst>
          </p:cNvPr>
          <p:cNvSpPr txBox="1"/>
          <p:nvPr/>
        </p:nvSpPr>
        <p:spPr>
          <a:xfrm>
            <a:off x="3351698" y="3766123"/>
            <a:ext cx="8478350" cy="76944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4400" b="1" dirty="0">
                <a:latin typeface="나눔고딕" pitchFamily="2" charset="-127"/>
                <a:ea typeface="나눔고딕" pitchFamily="2" charset="-127"/>
              </a:rPr>
              <a:t>접속사 </a:t>
            </a:r>
            <a:r>
              <a:rPr lang="en-US" altLang="ko-KR" sz="4400" b="1" dirty="0">
                <a:latin typeface="나눔고딕" pitchFamily="2" charset="-127"/>
                <a:ea typeface="나눔고딕" pitchFamily="2" charset="-127"/>
              </a:rPr>
              <a:t>if</a:t>
            </a:r>
            <a:endParaRPr lang="en-US" altLang="ko-Kore-KR" sz="4400" dirty="0">
              <a:effectLst/>
              <a:latin typeface="나눔고딕" pitchFamily="2" charset="-127"/>
              <a:ea typeface="나눔고딕" pitchFamily="2" charset="-127"/>
              <a:cs typeface="Calibri" panose="020F050202020403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9003C44-C867-425A-997F-8492AEC2EC74}"/>
              </a:ext>
            </a:extLst>
          </p:cNvPr>
          <p:cNvSpPr txBox="1"/>
          <p:nvPr/>
        </p:nvSpPr>
        <p:spPr>
          <a:xfrm>
            <a:off x="1595186" y="697673"/>
            <a:ext cx="244561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ore-KR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Middle school </a:t>
            </a:r>
            <a:r>
              <a:rPr lang="en-US" altLang="ko-Kore-KR" b="1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English 2</a:t>
            </a:r>
            <a:endParaRPr lang="en-US" altLang="ko-Kore-KR" dirty="0">
              <a:effectLst/>
              <a:latin typeface="나눔고딕" panose="020D0604000000000000" pitchFamily="50" charset="-127"/>
              <a:ea typeface="나눔고딕" panose="020D0604000000000000" pitchFamily="50" charset="-127"/>
              <a:cs typeface="Calibri" panose="020F0502020204030204" pitchFamily="34" charset="0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01A521B3-02E1-7AA2-CC03-EBB1CAC67E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5655" y="2527322"/>
            <a:ext cx="1511300" cy="736600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9F5665CB-4F33-E553-1D8C-72ADE7A30B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681823" y="2527322"/>
            <a:ext cx="1511300" cy="7366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868E9EF-7ED1-01FF-4E68-BF1BB1DE2E87}"/>
              </a:ext>
            </a:extLst>
          </p:cNvPr>
          <p:cNvSpPr txBox="1"/>
          <p:nvPr/>
        </p:nvSpPr>
        <p:spPr>
          <a:xfrm>
            <a:off x="1275655" y="2510902"/>
            <a:ext cx="1917468" cy="76944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44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A</a:t>
            </a:r>
            <a:endParaRPr lang="en-US" altLang="ko-Kore-KR" sz="44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4ADE9A1B-17D1-EDAA-F550-FDD17E256E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3235" y="3790065"/>
            <a:ext cx="1511300" cy="736600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51815176-48DF-4B3B-5C02-5C5D126457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681823" y="3790065"/>
            <a:ext cx="1511300" cy="7366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998D5864-CC6F-786F-A169-BA690F57825F}"/>
              </a:ext>
            </a:extLst>
          </p:cNvPr>
          <p:cNvSpPr txBox="1"/>
          <p:nvPr/>
        </p:nvSpPr>
        <p:spPr>
          <a:xfrm>
            <a:off x="1233235" y="3773645"/>
            <a:ext cx="1917468" cy="76944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44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B</a:t>
            </a:r>
            <a:endParaRPr lang="en-US" altLang="ko-Kore-KR" sz="44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4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20847" y="1638576"/>
            <a:ext cx="9631580" cy="43898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•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의미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: ~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하는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, ~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할</a:t>
            </a: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•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형태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: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「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to+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동사원형」</a:t>
            </a: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•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역할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: to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부정사가 명사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(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구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)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를 꾸며주는 형용사 역할</a:t>
            </a:r>
            <a:endParaRPr lang="en-US" altLang="ko-KR" sz="2800" dirty="0">
              <a:latin typeface="나눔고딕" pitchFamily="2" charset="-127"/>
              <a:ea typeface="나눔고딕" pitchFamily="2" charset="-127"/>
            </a:endParaRP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They found </a:t>
            </a:r>
            <a:r>
              <a:rPr lang="en-US" altLang="ko-KR" sz="30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place</a:t>
            </a: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sz="3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visit</a:t>
            </a: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(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방문할 장소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)</a:t>
            </a: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She gave me </a:t>
            </a:r>
            <a:r>
              <a:rPr lang="en-US" altLang="ko-KR" sz="30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book</a:t>
            </a: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sz="3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read</a:t>
            </a: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(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읽을 책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)</a:t>
            </a: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 you have </a:t>
            </a:r>
            <a:r>
              <a:rPr lang="en-US" altLang="ko-KR" sz="30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anything</a:t>
            </a: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sz="3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eat</a:t>
            </a: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 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(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먹을 것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)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634718" y="841844"/>
            <a:ext cx="71106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dirty="0">
                <a:ea typeface="나눔고딕" panose="020D0604000000000000"/>
              </a:rPr>
              <a:t>명사</a:t>
            </a:r>
            <a:r>
              <a:rPr lang="en-US" altLang="ko-KR" sz="3600" b="1" dirty="0">
                <a:ea typeface="나눔고딕" panose="020D0604000000000000"/>
              </a:rPr>
              <a:t>(</a:t>
            </a:r>
            <a:r>
              <a:rPr lang="ko-KR" altLang="en-US" sz="3600" b="1" dirty="0">
                <a:ea typeface="나눔고딕" panose="020D0604000000000000"/>
              </a:rPr>
              <a:t>구</a:t>
            </a:r>
            <a:r>
              <a:rPr lang="en-US" altLang="ko-KR" sz="3600" b="1" dirty="0">
                <a:ea typeface="나눔고딕" panose="020D0604000000000000"/>
              </a:rPr>
              <a:t>)</a:t>
            </a:r>
            <a:r>
              <a:rPr lang="ko-KR" altLang="en-US" sz="3600" b="1" dirty="0">
                <a:ea typeface="나눔고딕" panose="020D0604000000000000"/>
              </a:rPr>
              <a:t>를 꾸며주는 </a:t>
            </a:r>
            <a:r>
              <a:rPr lang="en-US" altLang="ko-KR" sz="3600" b="1" dirty="0">
                <a:ea typeface="나눔고딕" panose="020D0604000000000000"/>
              </a:rPr>
              <a:t>to</a:t>
            </a:r>
            <a:r>
              <a:rPr lang="ko-KR" altLang="en-US" sz="3600" b="1" dirty="0">
                <a:ea typeface="나눔고딕" panose="020D0604000000000000"/>
              </a:rPr>
              <a:t>부정사</a:t>
            </a:r>
            <a:endParaRPr lang="ko-Kore-KR" altLang="en-US" sz="3600" b="1" spc="-150" dirty="0">
              <a:latin typeface="나눔고딕" panose="020D0604000000000000" pitchFamily="50" charset="-127"/>
              <a:ea typeface="나눔고딕" panose="020D0604000000000000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71188"/>
            <a:ext cx="1264975" cy="5232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</a:t>
            </a:r>
            <a:r>
              <a:rPr lang="en-US" altLang="ko-KR" sz="2800" spc="-1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</a:t>
            </a:r>
            <a:endParaRPr lang="en-US" altLang="ko-Kore-KR" sz="28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C2C925-3BD5-F279-6EB5-A50AF8FFE5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6219E4D6-AF47-F7FA-65EF-F38E1FD8F63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D31C83A2-050F-96D8-17C6-C56AA970C19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EB0535D-F0B6-8166-61D7-4CD402AC93C5}"/>
              </a:ext>
            </a:extLst>
          </p:cNvPr>
          <p:cNvSpPr txBox="1"/>
          <p:nvPr/>
        </p:nvSpPr>
        <p:spPr>
          <a:xfrm>
            <a:off x="1059543" y="1566006"/>
            <a:ext cx="9892884" cy="51315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• </a:t>
            </a:r>
            <a:r>
              <a:rPr lang="ko-KR" altLang="en-US" sz="2800" dirty="0" err="1">
                <a:latin typeface="나눔고딕" pitchFamily="2" charset="-127"/>
                <a:ea typeface="나눔고딕" pitchFamily="2" charset="-127"/>
              </a:rPr>
              <a:t>수식받는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 명사가 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to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부정사 속 동사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+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전치사의 목적어인 경우 </a:t>
            </a:r>
            <a:endParaRPr lang="en-US" altLang="ko-KR" sz="2800" dirty="0">
              <a:latin typeface="나눔고딕" pitchFamily="2" charset="-127"/>
              <a:ea typeface="나눔고딕" pitchFamily="2" charset="-127"/>
            </a:endParaRP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600" dirty="0">
                <a:latin typeface="나눔고딕" pitchFamily="2" charset="-127"/>
                <a:ea typeface="나눔고딕" pitchFamily="2" charset="-127"/>
              </a:rPr>
              <a:t>      </a:t>
            </a: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There is a chair </a:t>
            </a:r>
            <a:r>
              <a:rPr lang="en-US" altLang="ko-KR" sz="3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sit on</a:t>
            </a: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(← </a:t>
            </a: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sit on a chair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)</a:t>
            </a: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       There is a chair to sit. (X)</a:t>
            </a: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      </a:t>
            </a: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She needs a friend </a:t>
            </a:r>
            <a:r>
              <a:rPr lang="en-US" altLang="ko-KR" sz="3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talk to</a:t>
            </a: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(← </a:t>
            </a: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talk to a friend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) </a:t>
            </a: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       She needs a friend to talk. (X)</a:t>
            </a: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      </a:t>
            </a: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 brought a brush </a:t>
            </a:r>
            <a:r>
              <a:rPr lang="en-US" altLang="ko-KR" sz="3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paint with</a:t>
            </a: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(← </a:t>
            </a: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paint with a brush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)</a:t>
            </a: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       He brought a brush to paint. (X)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C9E8195E-6F74-356C-DC62-08FB62D57CEA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16A1E23B-32FA-77A0-823B-C844C1729DB0}"/>
              </a:ext>
            </a:extLst>
          </p:cNvPr>
          <p:cNvSpPr txBox="1"/>
          <p:nvPr/>
        </p:nvSpPr>
        <p:spPr>
          <a:xfrm>
            <a:off x="2634718" y="841844"/>
            <a:ext cx="71106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dirty="0">
                <a:ea typeface="나눔고딕" panose="020D0604000000000000"/>
              </a:rPr>
              <a:t>명사</a:t>
            </a:r>
            <a:r>
              <a:rPr lang="en-US" altLang="ko-KR" sz="3600" b="1" dirty="0">
                <a:ea typeface="나눔고딕" panose="020D0604000000000000"/>
              </a:rPr>
              <a:t>(</a:t>
            </a:r>
            <a:r>
              <a:rPr lang="ko-KR" altLang="en-US" sz="3600" b="1" dirty="0">
                <a:ea typeface="나눔고딕" panose="020D0604000000000000"/>
              </a:rPr>
              <a:t>구</a:t>
            </a:r>
            <a:r>
              <a:rPr lang="en-US" altLang="ko-KR" sz="3600" b="1" dirty="0">
                <a:ea typeface="나눔고딕" panose="020D0604000000000000"/>
              </a:rPr>
              <a:t>)</a:t>
            </a:r>
            <a:r>
              <a:rPr lang="ko-KR" altLang="en-US" sz="3600" b="1" dirty="0">
                <a:ea typeface="나눔고딕" panose="020D0604000000000000"/>
              </a:rPr>
              <a:t>를 꾸며주는 </a:t>
            </a:r>
            <a:r>
              <a:rPr lang="en-US" altLang="ko-KR" sz="3600" b="1" dirty="0">
                <a:ea typeface="나눔고딕" panose="020D0604000000000000"/>
              </a:rPr>
              <a:t>to</a:t>
            </a:r>
            <a:r>
              <a:rPr lang="ko-KR" altLang="en-US" sz="3600" b="1" dirty="0">
                <a:ea typeface="나눔고딕" panose="020D0604000000000000"/>
              </a:rPr>
              <a:t>부정사</a:t>
            </a:r>
            <a:endParaRPr lang="ko-Kore-KR" altLang="en-US" sz="3600" b="1" spc="-150" dirty="0">
              <a:latin typeface="나눔고딕" panose="020D0604000000000000" pitchFamily="50" charset="-127"/>
              <a:ea typeface="나눔고딕" panose="020D0604000000000000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750BFEEC-886E-1434-FF32-6F60F767BA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72B76344-756B-D9D2-ED5B-A29ECBA566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0B993FC-BEC0-BA9A-F0B2-12E905F373E1}"/>
              </a:ext>
            </a:extLst>
          </p:cNvPr>
          <p:cNvSpPr txBox="1"/>
          <p:nvPr/>
        </p:nvSpPr>
        <p:spPr>
          <a:xfrm>
            <a:off x="1270480" y="871188"/>
            <a:ext cx="1264975" cy="5232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</a:t>
            </a:r>
            <a:r>
              <a:rPr lang="en-US" altLang="ko-KR" sz="2800" spc="-1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</a:t>
            </a:r>
            <a:endParaRPr lang="en-US" altLang="ko-Kore-KR" sz="28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76138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그림 13">
            <a:extLst>
              <a:ext uri="{FF2B5EF4-FFF2-40B4-BE49-F238E27FC236}">
                <a16:creationId xmlns:a16="http://schemas.microsoft.com/office/drawing/2014/main" id="{39BE69E3-4121-51AC-DB64-449AA0515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EE2197A9-22F0-A0F1-797E-1B0A950BF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3" y="820837"/>
            <a:ext cx="1446797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62012" y="874135"/>
            <a:ext cx="1777749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교과서 예문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217368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433268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텍스트 개체 틀 27">
            <a:extLst>
              <a:ext uri="{FF2B5EF4-FFF2-40B4-BE49-F238E27FC236}">
                <a16:creationId xmlns:a16="http://schemas.microsoft.com/office/drawing/2014/main" id="{C8CB0528-A647-4DEC-A2E3-0BB399F3DED7}"/>
              </a:ext>
            </a:extLst>
          </p:cNvPr>
          <p:cNvSpPr txBox="1">
            <a:spLocks/>
          </p:cNvSpPr>
          <p:nvPr/>
        </p:nvSpPr>
        <p:spPr>
          <a:xfrm>
            <a:off x="1833512" y="2105551"/>
            <a:ext cx="9333142" cy="707886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Today, we have awards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to present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to three of these heroes.</a:t>
            </a:r>
          </a:p>
        </p:txBody>
      </p:sp>
      <p:sp>
        <p:nvSpPr>
          <p:cNvPr id="25" name="텍스트 개체 틀 27">
            <a:extLst>
              <a:ext uri="{FF2B5EF4-FFF2-40B4-BE49-F238E27FC236}">
                <a16:creationId xmlns:a16="http://schemas.microsoft.com/office/drawing/2014/main" id="{6D250B7A-1E79-4974-B29F-32F8A666AEFA}"/>
              </a:ext>
            </a:extLst>
          </p:cNvPr>
          <p:cNvSpPr txBox="1">
            <a:spLocks/>
          </p:cNvSpPr>
          <p:nvPr/>
        </p:nvSpPr>
        <p:spPr>
          <a:xfrm>
            <a:off x="1826804" y="3279767"/>
            <a:ext cx="9774501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오늘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, </a:t>
            </a:r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우리는 이러한 영웅들 중 세 분께 수여할 상이 있습니다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8" name="텍스트 개체 틀 27">
            <a:extLst>
              <a:ext uri="{FF2B5EF4-FFF2-40B4-BE49-F238E27FC236}">
                <a16:creationId xmlns:a16="http://schemas.microsoft.com/office/drawing/2014/main" id="{D6799BB2-09CD-474D-A7F6-451915D25767}"/>
              </a:ext>
            </a:extLst>
          </p:cNvPr>
          <p:cNvSpPr txBox="1">
            <a:spLocks/>
          </p:cNvSpPr>
          <p:nvPr/>
        </p:nvSpPr>
        <p:spPr>
          <a:xfrm>
            <a:off x="1826804" y="4241823"/>
            <a:ext cx="8709268" cy="70788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Now it’s time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to announce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our final winner.</a:t>
            </a:r>
          </a:p>
        </p:txBody>
      </p:sp>
      <p:sp>
        <p:nvSpPr>
          <p:cNvPr id="30" name="텍스트 개체 틀 27">
            <a:extLst>
              <a:ext uri="{FF2B5EF4-FFF2-40B4-BE49-F238E27FC236}">
                <a16:creationId xmlns:a16="http://schemas.microsoft.com/office/drawing/2014/main" id="{373A531D-ADBD-4D68-B1A9-54374EFF00A7}"/>
              </a:ext>
            </a:extLst>
          </p:cNvPr>
          <p:cNvSpPr txBox="1">
            <a:spLocks/>
          </p:cNvSpPr>
          <p:nvPr/>
        </p:nvSpPr>
        <p:spPr>
          <a:xfrm>
            <a:off x="1833513" y="4918988"/>
            <a:ext cx="7911849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이제 마지막 수상자를 발표할 시간입니다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03027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그림 13">
            <a:extLst>
              <a:ext uri="{FF2B5EF4-FFF2-40B4-BE49-F238E27FC236}">
                <a16:creationId xmlns:a16="http://schemas.microsoft.com/office/drawing/2014/main" id="{39BE69E3-4121-51AC-DB64-449AA0515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EE2197A9-22F0-A0F1-797E-1B0A950BF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3" y="820837"/>
            <a:ext cx="1446797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62012" y="874135"/>
            <a:ext cx="1777749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추가 예문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62012" y="1770483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62012" y="3491170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80E88E2E-B05A-4089-86AC-644921DECFB7}"/>
              </a:ext>
            </a:extLst>
          </p:cNvPr>
          <p:cNvSpPr/>
          <p:nvPr/>
        </p:nvSpPr>
        <p:spPr>
          <a:xfrm>
            <a:off x="1262012" y="5180982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텍스트 개체 틀 27">
            <a:extLst>
              <a:ext uri="{FF2B5EF4-FFF2-40B4-BE49-F238E27FC236}">
                <a16:creationId xmlns:a16="http://schemas.microsoft.com/office/drawing/2014/main" id="{77045F41-4227-46BE-9EAF-F0AE2E5E7851}"/>
              </a:ext>
            </a:extLst>
          </p:cNvPr>
          <p:cNvSpPr txBox="1">
            <a:spLocks/>
          </p:cNvSpPr>
          <p:nvPr/>
        </p:nvSpPr>
        <p:spPr>
          <a:xfrm>
            <a:off x="1722363" y="3400598"/>
            <a:ext cx="8135232" cy="798969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She has a dress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to wear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for the party.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2" name="텍스트 개체 틀 27">
            <a:extLst>
              <a:ext uri="{FF2B5EF4-FFF2-40B4-BE49-F238E27FC236}">
                <a16:creationId xmlns:a16="http://schemas.microsoft.com/office/drawing/2014/main" id="{9C70ED17-F583-4A5F-8C29-7BA0B6D141B3}"/>
              </a:ext>
            </a:extLst>
          </p:cNvPr>
          <p:cNvSpPr txBox="1">
            <a:spLocks/>
          </p:cNvSpPr>
          <p:nvPr/>
        </p:nvSpPr>
        <p:spPr>
          <a:xfrm>
            <a:off x="1833513" y="5179204"/>
            <a:ext cx="7196980" cy="70788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We found a place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to eat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lunch.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3" name="텍스트 개체 틀 27">
            <a:extLst>
              <a:ext uri="{FF2B5EF4-FFF2-40B4-BE49-F238E27FC236}">
                <a16:creationId xmlns:a16="http://schemas.microsoft.com/office/drawing/2014/main" id="{A46B7AE1-D7E5-4F1D-849F-BBFA3A953E4F}"/>
              </a:ext>
            </a:extLst>
          </p:cNvPr>
          <p:cNvSpPr txBox="1">
            <a:spLocks/>
          </p:cNvSpPr>
          <p:nvPr/>
        </p:nvSpPr>
        <p:spPr>
          <a:xfrm>
            <a:off x="1825301" y="5887090"/>
            <a:ext cx="7920061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우리는 점심을 먹을 장소를 찾았다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.</a:t>
            </a:r>
          </a:p>
        </p:txBody>
      </p:sp>
      <p:sp>
        <p:nvSpPr>
          <p:cNvPr id="24" name="텍스트 개체 틀 27">
            <a:extLst>
              <a:ext uri="{FF2B5EF4-FFF2-40B4-BE49-F238E27FC236}">
                <a16:creationId xmlns:a16="http://schemas.microsoft.com/office/drawing/2014/main" id="{AB108AC3-0DBD-494E-B5E0-0F0D1B0D4A1E}"/>
              </a:ext>
            </a:extLst>
          </p:cNvPr>
          <p:cNvSpPr txBox="1">
            <a:spLocks/>
          </p:cNvSpPr>
          <p:nvPr/>
        </p:nvSpPr>
        <p:spPr>
          <a:xfrm>
            <a:off x="1721545" y="1678796"/>
            <a:ext cx="8135232" cy="88735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 need a book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to read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before class.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6" name="텍스트 개체 틀 27">
            <a:extLst>
              <a:ext uri="{FF2B5EF4-FFF2-40B4-BE49-F238E27FC236}">
                <a16:creationId xmlns:a16="http://schemas.microsoft.com/office/drawing/2014/main" id="{03E0B92B-CCFA-49BF-A175-44BCFB31F7DE}"/>
              </a:ext>
            </a:extLst>
          </p:cNvPr>
          <p:cNvSpPr txBox="1">
            <a:spLocks/>
          </p:cNvSpPr>
          <p:nvPr/>
        </p:nvSpPr>
        <p:spPr>
          <a:xfrm>
            <a:off x="1730012" y="4092602"/>
            <a:ext cx="7920061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그녀는 파티에 입을 드레스가 있다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.</a:t>
            </a:r>
            <a:endParaRPr lang="ko-KR" altLang="ko-KR" sz="28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나눔고딕" panose="020D0604000000000000"/>
            </a:endParaRPr>
          </a:p>
        </p:txBody>
      </p:sp>
      <p:sp>
        <p:nvSpPr>
          <p:cNvPr id="27" name="텍스트 개체 틀 27">
            <a:extLst>
              <a:ext uri="{FF2B5EF4-FFF2-40B4-BE49-F238E27FC236}">
                <a16:creationId xmlns:a16="http://schemas.microsoft.com/office/drawing/2014/main" id="{E03E080C-5E2E-4A27-B7B4-E557761CC966}"/>
              </a:ext>
            </a:extLst>
          </p:cNvPr>
          <p:cNvSpPr txBox="1">
            <a:spLocks/>
          </p:cNvSpPr>
          <p:nvPr/>
        </p:nvSpPr>
        <p:spPr>
          <a:xfrm>
            <a:off x="1730012" y="2387353"/>
            <a:ext cx="7018203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나는 수업 전에 읽을 책이 필요하다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.</a:t>
            </a:r>
            <a:endParaRPr lang="ko-KR" altLang="ko-KR" sz="28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나눔고딕" panose="020D0604000000000000"/>
            </a:endParaRPr>
          </a:p>
        </p:txBody>
      </p:sp>
    </p:spTree>
    <p:extLst>
      <p:ext uri="{BB962C8B-B14F-4D97-AF65-F5344CB8AC3E}">
        <p14:creationId xmlns:p14="http://schemas.microsoft.com/office/powerpoint/2010/main" val="1538982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508E72-EC8C-B973-A037-EAFB1DA4E4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EE9D2957-3C06-3F80-CE5C-37E61EE28F0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A456C38C-D65D-1CA8-D6B7-987CAEDA7AF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E6BD759D-A540-7B1A-6BAE-EC9C75C0DFFC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89ABDFC4-4918-7450-F9F7-F340204021FF}"/>
              </a:ext>
            </a:extLst>
          </p:cNvPr>
          <p:cNvSpPr txBox="1"/>
          <p:nvPr/>
        </p:nvSpPr>
        <p:spPr>
          <a:xfrm>
            <a:off x="2782264" y="783660"/>
            <a:ext cx="6963098" cy="575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ko-KR" altLang="en-US" sz="2400" b="1" dirty="0">
                <a:latin typeface="나눔고딕" pitchFamily="2" charset="-127"/>
                <a:ea typeface="나눔고딕" pitchFamily="2" charset="-127"/>
              </a:rPr>
              <a:t>주어진 단어를 활용하여 문장을 완성해 봅시다</a:t>
            </a:r>
            <a:r>
              <a:rPr lang="en-US" altLang="ko-KR" sz="2400" b="1" dirty="0">
                <a:latin typeface="나눔고딕" pitchFamily="2" charset="-127"/>
                <a:ea typeface="나눔고딕" pitchFamily="2" charset="-127"/>
              </a:rPr>
              <a:t>.</a:t>
            </a:r>
            <a:endParaRPr lang="ko-KR" altLang="ko-KR" sz="2400" b="1" dirty="0">
              <a:latin typeface="나눔고딕" pitchFamily="2" charset="-127"/>
              <a:ea typeface="나눔고딕" pitchFamily="2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DDBE0588-7722-58AC-D3C9-ED9C9BE850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666C0001-C5F7-37FC-FBD8-312F5A46D7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5" y="820837"/>
            <a:ext cx="1143000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DC3FAAC-D851-2B76-DE9B-E3822034813D}"/>
              </a:ext>
            </a:extLst>
          </p:cNvPr>
          <p:cNvSpPr txBox="1"/>
          <p:nvPr/>
        </p:nvSpPr>
        <p:spPr>
          <a:xfrm>
            <a:off x="1262013" y="874135"/>
            <a:ext cx="1473952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연습 문제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E73AE251-F79A-CF01-70D2-E94E734CAE2A}"/>
              </a:ext>
            </a:extLst>
          </p:cNvPr>
          <p:cNvSpPr/>
          <p:nvPr/>
        </p:nvSpPr>
        <p:spPr>
          <a:xfrm>
            <a:off x="1253545" y="2902731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EA611704-E9D5-836A-AE6C-375EF1BA4D7A}"/>
              </a:ext>
            </a:extLst>
          </p:cNvPr>
          <p:cNvSpPr/>
          <p:nvPr/>
        </p:nvSpPr>
        <p:spPr>
          <a:xfrm>
            <a:off x="1262013" y="4246225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9DFCF5BC-8538-1EE5-A537-8076D23CD3C3}"/>
              </a:ext>
            </a:extLst>
          </p:cNvPr>
          <p:cNvSpPr/>
          <p:nvPr/>
        </p:nvSpPr>
        <p:spPr>
          <a:xfrm>
            <a:off x="1262013" y="5472570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2" name="텍스트 개체 틀 27">
            <a:extLst>
              <a:ext uri="{FF2B5EF4-FFF2-40B4-BE49-F238E27FC236}">
                <a16:creationId xmlns:a16="http://schemas.microsoft.com/office/drawing/2014/main" id="{BAF831A3-5B71-E582-6A2E-D2471432B597}"/>
              </a:ext>
            </a:extLst>
          </p:cNvPr>
          <p:cNvSpPr txBox="1">
            <a:spLocks/>
          </p:cNvSpPr>
          <p:nvPr/>
        </p:nvSpPr>
        <p:spPr>
          <a:xfrm>
            <a:off x="1885104" y="4117589"/>
            <a:ext cx="9067323" cy="1446550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굴림"/>
                <a:cs typeface="Calibri" panose="020F0502020204030204" pitchFamily="34" charset="0"/>
              </a:rPr>
              <a:t>We have homework __________ before tomorrow.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굴림"/>
              <a:cs typeface="Calibri" panose="020F0502020204030204" pitchFamily="34" charset="0"/>
            </a:endParaRPr>
          </a:p>
        </p:txBody>
      </p:sp>
      <p:sp>
        <p:nvSpPr>
          <p:cNvPr id="23" name="텍스트 개체 틀 27">
            <a:extLst>
              <a:ext uri="{FF2B5EF4-FFF2-40B4-BE49-F238E27FC236}">
                <a16:creationId xmlns:a16="http://schemas.microsoft.com/office/drawing/2014/main" id="{A16E3D27-D7F0-799F-7442-FB092E679FC5}"/>
              </a:ext>
            </a:extLst>
          </p:cNvPr>
          <p:cNvSpPr txBox="1">
            <a:spLocks/>
          </p:cNvSpPr>
          <p:nvPr/>
        </p:nvSpPr>
        <p:spPr>
          <a:xfrm>
            <a:off x="1932505" y="4774908"/>
            <a:ext cx="7920061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우리는 내일 전에 끝낼 숙제가 있다</a:t>
            </a:r>
            <a:r>
              <a:rPr lang="en-US" altLang="ko-KR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.</a:t>
            </a:r>
            <a:endParaRPr lang="ko-KR" altLang="ko-KR" sz="2600" dirty="0">
              <a:solidFill>
                <a:schemeClr val="tx1">
                  <a:lumMod val="65000"/>
                  <a:lumOff val="35000"/>
                </a:schemeClr>
              </a:solidFill>
              <a:latin typeface="나눔고딕" pitchFamily="2" charset="-127"/>
              <a:ea typeface="나눔고딕" pitchFamily="2" charset="-127"/>
            </a:endParaRPr>
          </a:p>
        </p:txBody>
      </p:sp>
      <p:sp>
        <p:nvSpPr>
          <p:cNvPr id="24" name="텍스트 개체 틀 27">
            <a:extLst>
              <a:ext uri="{FF2B5EF4-FFF2-40B4-BE49-F238E27FC236}">
                <a16:creationId xmlns:a16="http://schemas.microsoft.com/office/drawing/2014/main" id="{85B15B1A-FC26-A3C3-9124-7DD50A5FFCAC}"/>
              </a:ext>
            </a:extLst>
          </p:cNvPr>
          <p:cNvSpPr txBox="1">
            <a:spLocks/>
          </p:cNvSpPr>
          <p:nvPr/>
        </p:nvSpPr>
        <p:spPr>
          <a:xfrm>
            <a:off x="1462920" y="5364165"/>
            <a:ext cx="9585294" cy="1085111"/>
          </a:xfrm>
          <a:prstGeom prst="rect">
            <a:avLst/>
          </a:prstGeom>
        </p:spPr>
        <p:txBody>
          <a:bodyPr/>
          <a:lstStyle/>
          <a:p>
            <a:pPr marL="625475" lvl="0" indent="-625475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Arial" pitchFamily="34" charset="0"/>
                <a:ea typeface="굴림"/>
                <a:cs typeface="Arial" pitchFamily="34" charset="0"/>
              </a:rPr>
              <a:t>   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굴림"/>
                <a:cs typeface="Calibri" panose="020F0502020204030204" pitchFamily="34" charset="0"/>
              </a:rPr>
              <a:t>They need some money __________ at the mall.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굴림"/>
              <a:cs typeface="Calibri" panose="020F0502020204030204" pitchFamily="34" charset="0"/>
            </a:endParaRPr>
          </a:p>
        </p:txBody>
      </p:sp>
      <p:sp>
        <p:nvSpPr>
          <p:cNvPr id="26" name="텍스트 개체 틀 27">
            <a:extLst>
              <a:ext uri="{FF2B5EF4-FFF2-40B4-BE49-F238E27FC236}">
                <a16:creationId xmlns:a16="http://schemas.microsoft.com/office/drawing/2014/main" id="{B7C60B29-B4BE-F83E-FEE8-6F14ED670141}"/>
              </a:ext>
            </a:extLst>
          </p:cNvPr>
          <p:cNvSpPr txBox="1">
            <a:spLocks/>
          </p:cNvSpPr>
          <p:nvPr/>
        </p:nvSpPr>
        <p:spPr>
          <a:xfrm>
            <a:off x="1932504" y="5983865"/>
            <a:ext cx="7920061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그들은 몰에서 쓸 약간의 돈이 필요하다</a:t>
            </a:r>
            <a:r>
              <a:rPr lang="en-US" altLang="ko-KR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.</a:t>
            </a:r>
          </a:p>
        </p:txBody>
      </p:sp>
      <p:sp>
        <p:nvSpPr>
          <p:cNvPr id="27" name="텍스트 개체 틀 27">
            <a:extLst>
              <a:ext uri="{FF2B5EF4-FFF2-40B4-BE49-F238E27FC236}">
                <a16:creationId xmlns:a16="http://schemas.microsoft.com/office/drawing/2014/main" id="{45C225E2-F7D6-96FB-711A-6A2602904357}"/>
              </a:ext>
            </a:extLst>
          </p:cNvPr>
          <p:cNvSpPr txBox="1">
            <a:spLocks/>
          </p:cNvSpPr>
          <p:nvPr/>
        </p:nvSpPr>
        <p:spPr>
          <a:xfrm>
            <a:off x="1834479" y="2842971"/>
            <a:ext cx="8135232" cy="1446550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굴림"/>
                <a:cs typeface="Calibri" panose="020F0502020204030204" pitchFamily="34" charset="0"/>
              </a:rPr>
              <a:t>He has many letters __________ today</a:t>
            </a:r>
            <a:r>
              <a:rPr lang="en-US" altLang="ko-KR" sz="3200" kern="100" dirty="0">
                <a:solidFill>
                  <a:srgbClr val="000000"/>
                </a:solidFill>
                <a:latin typeface="Arial" pitchFamily="34" charset="0"/>
                <a:ea typeface="굴림"/>
                <a:cs typeface="Arial" pitchFamily="34" charset="0"/>
              </a:rPr>
              <a:t>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굴림"/>
              <a:cs typeface="Calibri" panose="020F0502020204030204" pitchFamily="34" charset="0"/>
            </a:endParaRPr>
          </a:p>
        </p:txBody>
      </p:sp>
      <p:sp>
        <p:nvSpPr>
          <p:cNvPr id="37" name="텍스트 개체 틀 27">
            <a:extLst>
              <a:ext uri="{FF2B5EF4-FFF2-40B4-BE49-F238E27FC236}">
                <a16:creationId xmlns:a16="http://schemas.microsoft.com/office/drawing/2014/main" id="{AE736079-043E-09AB-851F-68489904DFC9}"/>
              </a:ext>
            </a:extLst>
          </p:cNvPr>
          <p:cNvSpPr txBox="1">
            <a:spLocks/>
          </p:cNvSpPr>
          <p:nvPr/>
        </p:nvSpPr>
        <p:spPr>
          <a:xfrm>
            <a:off x="1854535" y="3478833"/>
            <a:ext cx="7920061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그는 오늘 답장할 편지가 많다</a:t>
            </a:r>
            <a:r>
              <a:rPr lang="en-US" altLang="ko-KR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.</a:t>
            </a:r>
            <a:endParaRPr lang="ko-KR" altLang="ko-KR" sz="2600" dirty="0">
              <a:solidFill>
                <a:schemeClr val="tx1">
                  <a:lumMod val="65000"/>
                  <a:lumOff val="35000"/>
                </a:schemeClr>
              </a:solidFill>
              <a:latin typeface="나눔고딕" pitchFamily="2" charset="-127"/>
              <a:ea typeface="나눔고딕" pitchFamily="2" charset="-127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B7BDB29-EA3C-6F46-C62D-A23EE36F674A}"/>
              </a:ext>
            </a:extLst>
          </p:cNvPr>
          <p:cNvSpPr txBox="1"/>
          <p:nvPr/>
        </p:nvSpPr>
        <p:spPr>
          <a:xfrm>
            <a:off x="5174985" y="2759805"/>
            <a:ext cx="22322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solidFill>
                  <a:srgbClr val="0070C0"/>
                </a:solidFill>
                <a:latin typeface="Calibri" panose="020F0502020204030204" pitchFamily="34" charset="0"/>
                <a:ea typeface="HY울릉도M" pitchFamily="18" charset="-127"/>
                <a:cs typeface="Calibri" panose="020F0502020204030204" pitchFamily="34" charset="0"/>
              </a:rPr>
              <a:t>to answer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1136D91-71E7-2BE0-0727-09BC94C9147E}"/>
              </a:ext>
            </a:extLst>
          </p:cNvPr>
          <p:cNvSpPr txBox="1"/>
          <p:nvPr/>
        </p:nvSpPr>
        <p:spPr>
          <a:xfrm>
            <a:off x="5261696" y="4054245"/>
            <a:ext cx="22322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finish</a:t>
            </a:r>
            <a:endParaRPr lang="en-US" altLang="ko-KR" sz="3000" dirty="0">
              <a:solidFill>
                <a:srgbClr val="0070C0"/>
              </a:solidFill>
              <a:latin typeface="Calibri" panose="020F0502020204030204" pitchFamily="34" charset="0"/>
              <a:ea typeface="HY울릉도M" pitchFamily="18" charset="-127"/>
              <a:cs typeface="Calibri" panose="020F050202020403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B5417AD-5616-85ED-FBB2-55E93AFC573B}"/>
              </a:ext>
            </a:extLst>
          </p:cNvPr>
          <p:cNvSpPr txBox="1"/>
          <p:nvPr/>
        </p:nvSpPr>
        <p:spPr>
          <a:xfrm>
            <a:off x="5172569" y="5325174"/>
            <a:ext cx="38579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solidFill>
                  <a:srgbClr val="0070C0"/>
                </a:solidFill>
                <a:latin typeface="Calibri" panose="020F0502020204030204" pitchFamily="34" charset="0"/>
                <a:ea typeface="HY울릉도M" pitchFamily="18" charset="-127"/>
                <a:cs typeface="Calibri" panose="020F0502020204030204" pitchFamily="34" charset="0"/>
              </a:rPr>
              <a:t>to spend</a:t>
            </a: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47876FEF-85E8-8D72-BBE2-AA51901AC851}"/>
              </a:ext>
            </a:extLst>
          </p:cNvPr>
          <p:cNvSpPr/>
          <p:nvPr/>
        </p:nvSpPr>
        <p:spPr>
          <a:xfrm>
            <a:off x="1823370" y="1677525"/>
            <a:ext cx="6264696" cy="5760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spend      finish       answer</a:t>
            </a:r>
            <a:endParaRPr lang="ko-KR" altLang="en-US" sz="3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975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20847" y="1782996"/>
            <a:ext cx="9631580" cy="381117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•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의미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: ‘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만약 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~</a:t>
            </a:r>
            <a:r>
              <a:rPr lang="ko-KR" altLang="en-US" sz="2800" dirty="0" err="1">
                <a:latin typeface="나눔고딕" pitchFamily="2" charset="-127"/>
                <a:ea typeface="나눔고딕" pitchFamily="2" charset="-127"/>
              </a:rPr>
              <a:t>한다면’의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 조건의 의미</a:t>
            </a:r>
            <a:endParaRPr lang="en-US" altLang="ko-KR" sz="2800" dirty="0">
              <a:latin typeface="나눔고딕" pitchFamily="2" charset="-127"/>
              <a:ea typeface="나눔고딕" pitchFamily="2" charset="-127"/>
            </a:endParaRPr>
          </a:p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•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형태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: if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뒤에 「주어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+</a:t>
            </a:r>
            <a:r>
              <a:rPr lang="ko-KR" altLang="en-US" sz="2800" dirty="0" err="1">
                <a:latin typeface="나눔고딕" pitchFamily="2" charset="-127"/>
                <a:ea typeface="나눔고딕" pitchFamily="2" charset="-127"/>
              </a:rPr>
              <a:t>동사」의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 절이 이어짐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. if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가 이끄는 부사절은    </a:t>
            </a:r>
            <a:endParaRPr lang="en-US" altLang="ko-KR" sz="2800" dirty="0">
              <a:latin typeface="나눔고딕" pitchFamily="2" charset="-127"/>
              <a:ea typeface="나눔고딕" pitchFamily="2" charset="-127"/>
            </a:endParaRPr>
          </a:p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           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단독으로 쓰지 못함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.</a:t>
            </a:r>
          </a:p>
          <a:p>
            <a:pPr indent="-342900" algn="just">
              <a:spcBef>
                <a:spcPct val="20000"/>
              </a:spcBef>
            </a:pP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sz="30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She can catch the bus</a:t>
            </a:r>
            <a:r>
              <a:rPr lang="en-US" altLang="ko-KR" sz="3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sz="30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if </a:t>
            </a:r>
            <a:r>
              <a:rPr lang="en-US" altLang="ko-KR" sz="30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she runs fast</a:t>
            </a: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indent="-342900" algn="just">
              <a:spcBef>
                <a:spcPct val="20000"/>
              </a:spcBef>
            </a:pP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              주절                    부사절</a:t>
            </a:r>
            <a:endParaRPr lang="en-US" altLang="ko-KR" sz="2800" dirty="0">
              <a:latin typeface="나눔고딕" pitchFamily="2" charset="-127"/>
              <a:ea typeface="나눔고딕" pitchFamily="2" charset="-127"/>
            </a:endParaRPr>
          </a:p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 If she runs fast. (X)</a:t>
            </a:r>
            <a:endParaRPr lang="ko-KR" altLang="en-US" sz="28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ea typeface="나눔고딕" panose="020D0604000000000000"/>
              <a:cs typeface="Calibri" panose="020F0502020204030204" pitchFamily="34" charset="0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dirty="0">
                <a:ea typeface="나눔고딕" panose="020D0604000000000000"/>
              </a:rPr>
              <a:t>접속사 </a:t>
            </a:r>
            <a:r>
              <a:rPr lang="en-US" altLang="ko-KR" sz="3600" b="1" dirty="0">
                <a:ea typeface="나눔고딕" panose="020D0604000000000000"/>
              </a:rPr>
              <a:t>if</a:t>
            </a:r>
            <a:endParaRPr lang="ko-Kore-KR" altLang="en-US" sz="3600" b="1" spc="-150" dirty="0">
              <a:latin typeface="나눔고딕" panose="020D0604000000000000" pitchFamily="50" charset="-127"/>
              <a:ea typeface="나눔고딕" panose="020D0604000000000000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71188"/>
            <a:ext cx="1264975" cy="5232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B</a:t>
            </a:r>
            <a:endParaRPr lang="en-US" altLang="ko-Kore-KR" sz="28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24789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450068-5D4F-8233-8B4B-FFD1DA4FD8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DB3B7437-11AD-25F2-EE3A-6D92BD657E9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564D0E5B-DA41-734B-FDAA-A970CF4B68D0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0E62AB0-26F7-CBC6-2F54-59C93DBE8C6F}"/>
              </a:ext>
            </a:extLst>
          </p:cNvPr>
          <p:cNvSpPr txBox="1"/>
          <p:nvPr/>
        </p:nvSpPr>
        <p:spPr>
          <a:xfrm>
            <a:off x="1320847" y="1608828"/>
            <a:ext cx="9631580" cy="439428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•if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가 이끄는 부사절은 주절의 앞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,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 뒤 모두 올 수 있음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. </a:t>
            </a:r>
          </a:p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   if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가 이끄는 절이 앞에 오면 절 끝에 콤마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(,)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를 씀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.</a:t>
            </a:r>
          </a:p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b="1" dirty="0">
                <a:latin typeface="나눔고딕" pitchFamily="2" charset="-127"/>
                <a:ea typeface="나눔고딕" pitchFamily="2" charset="-127"/>
              </a:rPr>
              <a:t>   </a:t>
            </a:r>
            <a:r>
              <a:rPr lang="en-US" altLang="ko-KR" sz="30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If</a:t>
            </a:r>
            <a:r>
              <a:rPr lang="en-US" altLang="ko-KR" sz="30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we work together</a:t>
            </a:r>
            <a:r>
              <a:rPr lang="en-US" altLang="ko-KR" sz="3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can finish faster. </a:t>
            </a:r>
          </a:p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•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조건의 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if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절에서는 미래를 의미하더라도 현재시제를 씀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.</a:t>
            </a:r>
          </a:p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3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If</a:t>
            </a: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it </a:t>
            </a:r>
            <a:r>
              <a:rPr lang="en-US" altLang="ko-KR" sz="30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rains</a:t>
            </a: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tomorrow, we will stay home. 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(O)</a:t>
            </a:r>
          </a:p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  </a:t>
            </a:r>
            <a:r>
              <a:rPr lang="en-US" altLang="ko-KR" sz="3000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en-US" altLang="ko-KR" sz="2800" b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If </a:t>
            </a:r>
            <a:r>
              <a:rPr lang="en-US" altLang="ko-KR" sz="28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it </a:t>
            </a:r>
            <a:r>
              <a:rPr lang="en-US" altLang="ko-KR" sz="2800" u="sng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will rain</a:t>
            </a:r>
            <a:r>
              <a:rPr lang="en-US" altLang="ko-KR" sz="28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 tomorrow, we will stay home. (X)</a:t>
            </a:r>
            <a:endParaRPr lang="ko-KR" altLang="en-US" sz="28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ea typeface="나눔고딕" panose="020D0604000000000000"/>
              <a:cs typeface="Calibri" panose="020F0502020204030204" pitchFamily="34" charset="0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C1722BF7-B830-3D97-47EA-88AD6953AE09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1EAED067-7B71-2636-0BDB-7540C7BCAC52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dirty="0">
                <a:ea typeface="나눔고딕" panose="020D0604000000000000"/>
              </a:rPr>
              <a:t>접속사 </a:t>
            </a:r>
            <a:r>
              <a:rPr lang="en-US" altLang="ko-KR" sz="3600" b="1" dirty="0">
                <a:ea typeface="나눔고딕" panose="020D0604000000000000"/>
              </a:rPr>
              <a:t>if</a:t>
            </a:r>
            <a:endParaRPr lang="ko-Kore-KR" altLang="en-US" sz="3600" b="1" spc="-150" dirty="0">
              <a:latin typeface="나눔고딕" panose="020D0604000000000000" pitchFamily="50" charset="-127"/>
              <a:ea typeface="나눔고딕" panose="020D0604000000000000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24EC6761-C61E-CB2A-D5E3-85E05488F9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07EDD3EB-D887-6334-20FC-AC03988C55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C309423-A1A5-C23C-0DA9-135101366318}"/>
              </a:ext>
            </a:extLst>
          </p:cNvPr>
          <p:cNvSpPr txBox="1"/>
          <p:nvPr/>
        </p:nvSpPr>
        <p:spPr>
          <a:xfrm>
            <a:off x="1270480" y="871188"/>
            <a:ext cx="1264975" cy="5232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B</a:t>
            </a:r>
            <a:endParaRPr lang="en-US" altLang="ko-Kore-KR" sz="28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85165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1071</TotalTime>
  <Words>699</Words>
  <Application>Microsoft Office PowerPoint</Application>
  <PresentationFormat>와이드스크린</PresentationFormat>
  <Paragraphs>116</Paragraphs>
  <Slides>12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20" baseType="lpstr">
      <vt:lpstr>굴림</vt:lpstr>
      <vt:lpstr>나눔고딕</vt:lpstr>
      <vt:lpstr>맑은 고딕</vt:lpstr>
      <vt:lpstr>Aptos</vt:lpstr>
      <vt:lpstr>Aptos Display</vt:lpstr>
      <vt:lpstr>Arial</vt:lpstr>
      <vt:lpstr>Calibri</vt:lpstr>
      <vt:lpstr>Office 테마</vt:lpstr>
      <vt:lpstr>Lesson 3   Happy School Days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유소영</cp:lastModifiedBy>
  <cp:revision>72</cp:revision>
  <dcterms:created xsi:type="dcterms:W3CDTF">2024-07-02T00:56:12Z</dcterms:created>
  <dcterms:modified xsi:type="dcterms:W3CDTF">2025-12-05T06:56:44Z</dcterms:modified>
</cp:coreProperties>
</file>